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8"/>
  </p:notesMasterIdLst>
  <p:sldIdLst>
    <p:sldId id="256" r:id="rId2"/>
    <p:sldId id="367" r:id="rId3"/>
    <p:sldId id="295" r:id="rId4"/>
    <p:sldId id="384" r:id="rId5"/>
    <p:sldId id="383" r:id="rId6"/>
    <p:sldId id="368" r:id="rId7"/>
    <p:sldId id="369" r:id="rId8"/>
    <p:sldId id="371" r:id="rId9"/>
    <p:sldId id="375" r:id="rId10"/>
    <p:sldId id="376" r:id="rId11"/>
    <p:sldId id="363" r:id="rId12"/>
    <p:sldId id="378" r:id="rId13"/>
    <p:sldId id="379" r:id="rId14"/>
    <p:sldId id="377" r:id="rId15"/>
    <p:sldId id="382" r:id="rId16"/>
    <p:sldId id="380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81" r:id="rId26"/>
    <p:sldId id="283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704" autoAdjust="0"/>
  </p:normalViewPr>
  <p:slideViewPr>
    <p:cSldViewPr snapToGrid="0">
      <p:cViewPr varScale="1">
        <p:scale>
          <a:sx n="82" d="100"/>
          <a:sy n="82" d="100"/>
        </p:scale>
        <p:origin x="6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3B04D5-7DAE-8040-9BD0-CC316C3CE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E2D1F3-31DB-D34E-BA43-7CBA17718D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7DAC1D-3747-4B21-A130-D603A9226F13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564E4DF-C6BF-1E4C-9797-9CCE0B4B9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EC27841-7B24-B844-B0FE-12B3FABC2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98848A-F8B5-404D-B281-6F8C4C8FC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EF29A-24C1-EC4B-A925-171A56123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CF424-A12B-4FD4-A025-A60F6536B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F424-A12B-4FD4-A025-A60F6536BD3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97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F424-A12B-4FD4-A025-A60F6536BD3D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4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F424-A12B-4FD4-A025-A60F6536BD3D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96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0029D169-5EEE-2E4C-AF14-99A5E28D3DC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5291717C-EDCD-2043-A977-BB6EB1BD59B8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22273CA-E813-B143-8919-7A3D6A45671C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000F473B-C8D4-C44E-9B74-CF0A5CF0465E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75587C2F-6539-2147-BFF9-11F1CF14F6D1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811C2C67-81F7-474B-8E1E-0FFA9483FA3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9EF60F2B-0783-C44B-BB85-52FBFDD4B58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DB30FF23-B9AF-0B4D-9297-D399B1854E30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37AE4637-8C9F-014A-9DA1-4D5D97CDD42B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B4C41D1F-C1BC-FF45-9BF0-377F70B0FDB6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EB633CD-3C71-D148-B836-FA1E5957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DF8B-CD71-4405-842C-1D341A9CB171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D1CD3C9-B108-B94F-A3FB-F1C7552F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8FCBD58-0B66-2F45-8D9A-1AD3F55C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32E7-9758-4234-8692-BFD4F231EF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4D86-E35E-4712-B8F3-091F93559C02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1ABF-7571-4C17-AB5A-DB6AFDBD98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245AA2-6995-0C49-9E94-3076B169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BB96C-F6A9-F94E-9450-92EA037C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  <a:endParaRPr lang="en-US" altLang="ru-RU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B0FDCB-1AC7-0347-BADE-447DE75537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BC9D-02B8-413D-9951-1D430E51CE04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204E71-14F0-8D42-92E5-FFE0C7456B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48B36A-28C6-5C41-84E1-E7CF66C172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C327AA-5337-4086-8E11-F629199BAF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AB62-119B-489E-9D00-56874D74E654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A036-F7BF-430C-9882-BE29718EDE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30DB33-B026-E44E-8F34-A3BA356C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BF338-EF05-D642-8255-F8C336BA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D2DB5C-5057-984D-87BC-5CFC9904B2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782E-708F-4594-9F02-F874A2601B15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04D750-8C56-1E46-BC58-200B5E2266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1B72FA-12E9-AE4A-975B-00654407D4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17F98F-4BFF-49BE-926E-932EFE0C97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D4B7-FBF3-43AA-92D0-F6196A0A0D51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022E1F-636B-4257-8DA0-9CDEE2E739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3705-0BA7-4ED2-B994-8BC69C0AAC33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70200-0FD3-4A96-B088-A8EC297554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AB07-E601-44C0-B4D3-163455FD04C5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373C-1364-4D8F-BE8F-699589ADB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6BCF-DD35-4AE9-878B-9CD4D904109A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B63A7-AB89-48FE-8FEF-F931DA4619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5048-74DB-45BF-B460-1D7425FC5A3E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1BD0-6B70-4FDB-9B8B-A663991443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5523-BC8C-45D7-B86B-C86998B2558A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A87A9-7FBA-45D2-9963-AFFECD4D59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1E83-9094-4DF7-AEC5-FC87E6D693DC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32B19-0E3F-4681-AEBA-698666B0DC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9226-3F5A-46CA-A0BE-7DD97DF284D1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D140-79CC-4D9A-A15E-B9336EEF99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653F-2556-4A4E-BAFA-6D0B056C970F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EE38-4D6A-43BE-9B31-877798E40C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B242-6256-4C21-9A0E-F28949C5B232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92F8A-C92E-4428-A2D5-8D64A17449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A4D3-68EB-4CEB-A6FC-A6C3BE4E8146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EA8F-EE44-4127-AB6F-E322B8B247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CB3F0B-E3D1-A44A-BE32-DBBE8CC5113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C32857-7274-9841-806B-71C46BBDD13A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602910B3-065A-DB45-AF7C-3C106E3135C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0817C6D-AA6B-5F4D-8A9D-6B22433C6033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42BE2BB-0A79-AC41-855A-4DEFF1707D4A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87E2E06-7484-7049-AB55-87252107A59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DC945C32-2F56-5241-BDB9-BD3F9436EEA3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5592261C-E73A-EF41-BFC4-598C37C9CC1D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8E793DE-11A1-9B4C-8FBF-24283F65CC9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E215A58-E00D-A243-9B23-51D73F19DDE8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12837-10D4-4AFE-8CDE-DE32C036D063}" type="datetimeFigureOut">
              <a:rPr lang="ru-RU"/>
              <a:pPr>
                <a:defRPr/>
              </a:pPr>
              <a:t>пн 26.09.22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fld id="{9F7E20DC-EE86-4D19-AD27-902D965EBB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7" r:id="rId11"/>
    <p:sldLayoutId id="2147484272" r:id="rId12"/>
    <p:sldLayoutId id="2147484278" r:id="rId13"/>
    <p:sldLayoutId id="2147484273" r:id="rId14"/>
    <p:sldLayoutId id="2147484274" r:id="rId15"/>
    <p:sldLayoutId id="214748427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24eco-expert.ru/wp-admin/post.php?post=407&amp;action=ed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rodasouz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prirodasouz@yandex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hyperlink" Target="http://rosekoakademi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9AB99-4BC0-B742-BC7D-3194E95EE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63" y="2268538"/>
            <a:ext cx="8047037" cy="185261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ценка действующих планов подготовки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 климатическим изменениям на уровне региона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5507C-55C4-5A4E-A7EA-E8E17D08F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191" y="4288550"/>
            <a:ext cx="8798646" cy="1997950"/>
          </a:xfrm>
        </p:spPr>
        <p:txBody>
          <a:bodyPr rtlCol="0">
            <a:noAutofit/>
          </a:bodyPr>
          <a:lstStyle/>
          <a:p>
            <a:pPr algn="l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Тарбаева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Вероника Михайловна</a:t>
            </a:r>
            <a:r>
              <a:rPr lang="ru-RU" sz="24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д.б.н., проф.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Председатель комиссии по АПК, сельским территориям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 природопользованию Общественной палаты </a:t>
            </a:r>
            <a:r>
              <a:rPr lang="ru-RU" sz="24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Ленинградской области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3120" y="84282"/>
            <a:ext cx="1694433" cy="1547091"/>
          </a:xfrm>
          <a:prstGeom prst="rect">
            <a:avLst/>
          </a:prstGeom>
          <a:noFill/>
        </p:spPr>
      </p:pic>
      <p:pic>
        <p:nvPicPr>
          <p:cNvPr id="19460" name="Picture 6" descr="E:\Природоохранный союз\Разное\отправить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260648"/>
            <a:ext cx="20701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69E2D-35A6-4B4E-B802-EC5B98988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" y="389211"/>
            <a:ext cx="2915816" cy="967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9774" y="1610590"/>
            <a:ext cx="74502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5" y="107004"/>
            <a:ext cx="11654269" cy="100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 адаптационных мероприятий в субъекте РФ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части компетенции Комитета по природным ресурсам Ленинградской области)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A1B485-03B1-A1C7-714D-3ADB977BF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14621"/>
              </p:ext>
            </p:extLst>
          </p:nvPr>
        </p:nvGraphicFramePr>
        <p:xfrm>
          <a:off x="0" y="793102"/>
          <a:ext cx="12191998" cy="5748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184">
                  <a:extLst>
                    <a:ext uri="{9D8B030D-6E8A-4147-A177-3AD203B41FA5}">
                      <a16:colId xmlns:a16="http://schemas.microsoft.com/office/drawing/2014/main" val="2863696252"/>
                    </a:ext>
                  </a:extLst>
                </a:gridCol>
                <a:gridCol w="3284375">
                  <a:extLst>
                    <a:ext uri="{9D8B030D-6E8A-4147-A177-3AD203B41FA5}">
                      <a16:colId xmlns:a16="http://schemas.microsoft.com/office/drawing/2014/main" val="2466719624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3735433451"/>
                    </a:ext>
                  </a:extLst>
                </a:gridCol>
                <a:gridCol w="3256384">
                  <a:extLst>
                    <a:ext uri="{9D8B030D-6E8A-4147-A177-3AD203B41FA5}">
                      <a16:colId xmlns:a16="http://schemas.microsoft.com/office/drawing/2014/main" val="2159449224"/>
                    </a:ext>
                  </a:extLst>
                </a:gridCol>
                <a:gridCol w="1819469">
                  <a:extLst>
                    <a:ext uri="{9D8B030D-6E8A-4147-A177-3AD203B41FA5}">
                      <a16:colId xmlns:a16="http://schemas.microsoft.com/office/drawing/2014/main" val="2723002347"/>
                    </a:ext>
                  </a:extLst>
                </a:gridCol>
                <a:gridCol w="2236235">
                  <a:extLst>
                    <a:ext uri="{9D8B030D-6E8A-4147-A177-3AD203B41FA5}">
                      <a16:colId xmlns:a16="http://schemas.microsoft.com/office/drawing/2014/main" val="3422690653"/>
                    </a:ext>
                  </a:extLst>
                </a:gridCol>
              </a:tblGrid>
              <a:tr h="125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мероприятия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Срок реализации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Ожидаемый результат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Объем и источник финансирования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Ожидаемый социально-экономический эффект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extLst>
                  <a:ext uri="{0D108BD9-81ED-4DB2-BD59-A6C34878D82A}">
                    <a16:rowId xmlns:a16="http://schemas.microsoft.com/office/drawing/2014/main" val="3826522857"/>
                  </a:ext>
                </a:extLst>
              </a:tr>
              <a:tr h="14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безопасности гидротехнических сооружений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2025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повышение безопасности и надежности эксплуатации существующих гидротехнических сооружений;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сокращение бесхозяйных гидротехнических сооружений на территории Ленинградской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и источник финансирования определяются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защищенности населения и объектов экономики от негативного воздействия вод посредством повышения уровня безопасности гидротехнических сооружений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613875"/>
                  </a:ext>
                </a:extLst>
              </a:tr>
              <a:tr h="6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Предотвращение негативного воздействия вод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2025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Расчистка русла реки Коваши, очистка озера Черное, озера Филькино, ручья Безымянного, реки Теплая, озера Белое, Карпина пруда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и источник финансирования определяются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Экологическое оздоровление гидрографической сети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93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9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6645" y="1143000"/>
            <a:ext cx="87803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1156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приоритетных адаптационных мероприятий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3DAE94E-22AE-47EF-ACD8-A2EFDB300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97362"/>
              </p:ext>
            </p:extLst>
          </p:nvPr>
        </p:nvGraphicFramePr>
        <p:xfrm>
          <a:off x="251927" y="483954"/>
          <a:ext cx="11763429" cy="412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642">
                  <a:extLst>
                    <a:ext uri="{9D8B030D-6E8A-4147-A177-3AD203B41FA5}">
                      <a16:colId xmlns:a16="http://schemas.microsoft.com/office/drawing/2014/main" val="462102645"/>
                    </a:ext>
                  </a:extLst>
                </a:gridCol>
                <a:gridCol w="5067416">
                  <a:extLst>
                    <a:ext uri="{9D8B030D-6E8A-4147-A177-3AD203B41FA5}">
                      <a16:colId xmlns:a16="http://schemas.microsoft.com/office/drawing/2014/main" val="2207091102"/>
                    </a:ext>
                  </a:extLst>
                </a:gridCol>
                <a:gridCol w="1009639">
                  <a:extLst>
                    <a:ext uri="{9D8B030D-6E8A-4147-A177-3AD203B41FA5}">
                      <a16:colId xmlns:a16="http://schemas.microsoft.com/office/drawing/2014/main" val="3826017875"/>
                    </a:ext>
                  </a:extLst>
                </a:gridCol>
                <a:gridCol w="2320085">
                  <a:extLst>
                    <a:ext uri="{9D8B030D-6E8A-4147-A177-3AD203B41FA5}">
                      <a16:colId xmlns:a16="http://schemas.microsoft.com/office/drawing/2014/main" val="993437800"/>
                    </a:ext>
                  </a:extLst>
                </a:gridCol>
                <a:gridCol w="65206">
                  <a:extLst>
                    <a:ext uri="{9D8B030D-6E8A-4147-A177-3AD203B41FA5}">
                      <a16:colId xmlns:a16="http://schemas.microsoft.com/office/drawing/2014/main" val="1830995911"/>
                    </a:ext>
                  </a:extLst>
                </a:gridCol>
                <a:gridCol w="104841">
                  <a:extLst>
                    <a:ext uri="{9D8B030D-6E8A-4147-A177-3AD203B41FA5}">
                      <a16:colId xmlns:a16="http://schemas.microsoft.com/office/drawing/2014/main" val="3087802069"/>
                    </a:ext>
                  </a:extLst>
                </a:gridCol>
                <a:gridCol w="1196795">
                  <a:extLst>
                    <a:ext uri="{9D8B030D-6E8A-4147-A177-3AD203B41FA5}">
                      <a16:colId xmlns:a16="http://schemas.microsoft.com/office/drawing/2014/main" val="1533993902"/>
                    </a:ext>
                  </a:extLst>
                </a:gridCol>
                <a:gridCol w="128108">
                  <a:extLst>
                    <a:ext uri="{9D8B030D-6E8A-4147-A177-3AD203B41FA5}">
                      <a16:colId xmlns:a16="http://schemas.microsoft.com/office/drawing/2014/main" val="918868879"/>
                    </a:ext>
                  </a:extLst>
                </a:gridCol>
                <a:gridCol w="1203697">
                  <a:extLst>
                    <a:ext uri="{9D8B030D-6E8A-4147-A177-3AD203B41FA5}">
                      <a16:colId xmlns:a16="http://schemas.microsoft.com/office/drawing/2014/main" val="2755358809"/>
                    </a:ext>
                  </a:extLst>
                </a:gridCol>
              </a:tblGrid>
              <a:tr h="6213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N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Наименование 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Вид документа и ожидаемый 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Потребность в ресурсах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Исполнитель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12276811"/>
                  </a:ext>
                </a:extLst>
              </a:tr>
              <a:tr h="360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(тыс. 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74450"/>
                  </a:ext>
                </a:extLst>
              </a:tr>
              <a:tr h="360411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Оптимизация работ по адаптации к изменениям климата в сфере лесного хозяйства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23078730"/>
                  </a:ext>
                </a:extLst>
              </a:tr>
              <a:tr h="241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длительности цикла лесоразведения с целью минимизации рисков ветровала и бурелома в лесах.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Совершенствование технологий заготовки древесины для минимизации рисков ветровала и бурелома в лесах.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План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Ленобласти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Результат: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Лесистость региона 57,3%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3530560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919AD2-1F19-3D3E-D658-2F56FC232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91601"/>
              </p:ext>
            </p:extLst>
          </p:nvPr>
        </p:nvGraphicFramePr>
        <p:xfrm>
          <a:off x="251924" y="4244426"/>
          <a:ext cx="11763429" cy="2275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807">
                  <a:extLst>
                    <a:ext uri="{9D8B030D-6E8A-4147-A177-3AD203B41FA5}">
                      <a16:colId xmlns:a16="http://schemas.microsoft.com/office/drawing/2014/main" val="1439365"/>
                    </a:ext>
                  </a:extLst>
                </a:gridCol>
                <a:gridCol w="5010538">
                  <a:extLst>
                    <a:ext uri="{9D8B030D-6E8A-4147-A177-3AD203B41FA5}">
                      <a16:colId xmlns:a16="http://schemas.microsoft.com/office/drawing/2014/main" val="4083334385"/>
                    </a:ext>
                  </a:extLst>
                </a:gridCol>
                <a:gridCol w="1054360">
                  <a:extLst>
                    <a:ext uri="{9D8B030D-6E8A-4147-A177-3AD203B41FA5}">
                      <a16:colId xmlns:a16="http://schemas.microsoft.com/office/drawing/2014/main" val="1208517428"/>
                    </a:ext>
                  </a:extLst>
                </a:gridCol>
                <a:gridCol w="2360644">
                  <a:extLst>
                    <a:ext uri="{9D8B030D-6E8A-4147-A177-3AD203B41FA5}">
                      <a16:colId xmlns:a16="http://schemas.microsoft.com/office/drawing/2014/main" val="3978330148"/>
                    </a:ext>
                  </a:extLst>
                </a:gridCol>
                <a:gridCol w="1314932">
                  <a:extLst>
                    <a:ext uri="{9D8B030D-6E8A-4147-A177-3AD203B41FA5}">
                      <a16:colId xmlns:a16="http://schemas.microsoft.com/office/drawing/2014/main" val="3858312559"/>
                    </a:ext>
                  </a:extLst>
                </a:gridCol>
                <a:gridCol w="1351148">
                  <a:extLst>
                    <a:ext uri="{9D8B030D-6E8A-4147-A177-3AD203B41FA5}">
                      <a16:colId xmlns:a16="http://schemas.microsoft.com/office/drawing/2014/main" val="3441503929"/>
                    </a:ext>
                  </a:extLst>
                </a:gridCol>
              </a:tblGrid>
              <a:tr h="227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разновозрастных смешанных и многоярусных насаждений: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комбинированное лесовосстановление, га;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рубки ухода за лесом: осветления и прочистки, прореживания, проходные рубки, га.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План Ленобласти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Результат: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15 589,0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3 442,4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5 074,0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4547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4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6645" y="1143000"/>
            <a:ext cx="87803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1156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приоритетных адаптационных мероприятий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3DAE94E-22AE-47EF-ACD8-A2EFDB300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3924"/>
              </p:ext>
            </p:extLst>
          </p:nvPr>
        </p:nvGraphicFramePr>
        <p:xfrm>
          <a:off x="176645" y="569167"/>
          <a:ext cx="11839064" cy="357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816">
                  <a:extLst>
                    <a:ext uri="{9D8B030D-6E8A-4147-A177-3AD203B41FA5}">
                      <a16:colId xmlns:a16="http://schemas.microsoft.com/office/drawing/2014/main" val="462102645"/>
                    </a:ext>
                  </a:extLst>
                </a:gridCol>
                <a:gridCol w="3385058">
                  <a:extLst>
                    <a:ext uri="{9D8B030D-6E8A-4147-A177-3AD203B41FA5}">
                      <a16:colId xmlns:a16="http://schemas.microsoft.com/office/drawing/2014/main" val="2207091102"/>
                    </a:ext>
                  </a:extLst>
                </a:gridCol>
                <a:gridCol w="1115845">
                  <a:extLst>
                    <a:ext uri="{9D8B030D-6E8A-4147-A177-3AD203B41FA5}">
                      <a16:colId xmlns:a16="http://schemas.microsoft.com/office/drawing/2014/main" val="818040076"/>
                    </a:ext>
                  </a:extLst>
                </a:gridCol>
                <a:gridCol w="3923586">
                  <a:extLst>
                    <a:ext uri="{9D8B030D-6E8A-4147-A177-3AD203B41FA5}">
                      <a16:colId xmlns:a16="http://schemas.microsoft.com/office/drawing/2014/main" val="3355108162"/>
                    </a:ext>
                  </a:extLst>
                </a:gridCol>
                <a:gridCol w="104140">
                  <a:extLst>
                    <a:ext uri="{9D8B030D-6E8A-4147-A177-3AD203B41FA5}">
                      <a16:colId xmlns:a16="http://schemas.microsoft.com/office/drawing/2014/main" val="1830995911"/>
                    </a:ext>
                  </a:extLst>
                </a:gridCol>
                <a:gridCol w="1433002">
                  <a:extLst>
                    <a:ext uri="{9D8B030D-6E8A-4147-A177-3AD203B41FA5}">
                      <a16:colId xmlns:a16="http://schemas.microsoft.com/office/drawing/2014/main" val="3087802069"/>
                    </a:ext>
                  </a:extLst>
                </a:gridCol>
                <a:gridCol w="1207617">
                  <a:extLst>
                    <a:ext uri="{9D8B030D-6E8A-4147-A177-3AD203B41FA5}">
                      <a16:colId xmlns:a16="http://schemas.microsoft.com/office/drawing/2014/main" val="2755358809"/>
                    </a:ext>
                  </a:extLst>
                </a:gridCol>
              </a:tblGrid>
              <a:tr h="6069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N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Наименование 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Вид документа и ожидаемый 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Потребность в ресурсах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Исполнитель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12276811"/>
                  </a:ext>
                </a:extLst>
              </a:tr>
              <a:tr h="450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(тыс. 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74450"/>
                  </a:ext>
                </a:extLst>
              </a:tr>
              <a:tr h="399327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Оптимизация работ по адаптации к изменениям климата в сфере лесного хозяйства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23078730"/>
                  </a:ext>
                </a:extLst>
              </a:tr>
              <a:tr h="202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длительности цикла лесоразведения и правил ухода за лесами с учетом продуктивности лесов.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Лесной План Ленобласти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Отношение площади лесовосстановления и лесоразведения к площади вырубленных и погибших лесных насаждений 100% к 2024 году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3530560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919AD2-1F19-3D3E-D658-2F56FC232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59959"/>
              </p:ext>
            </p:extLst>
          </p:nvPr>
        </p:nvGraphicFramePr>
        <p:xfrm>
          <a:off x="176644" y="3909528"/>
          <a:ext cx="11838711" cy="3110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103">
                  <a:extLst>
                    <a:ext uri="{9D8B030D-6E8A-4147-A177-3AD203B41FA5}">
                      <a16:colId xmlns:a16="http://schemas.microsoft.com/office/drawing/2014/main" val="1439365"/>
                    </a:ext>
                  </a:extLst>
                </a:gridCol>
                <a:gridCol w="3349690">
                  <a:extLst>
                    <a:ext uri="{9D8B030D-6E8A-4147-A177-3AD203B41FA5}">
                      <a16:colId xmlns:a16="http://schemas.microsoft.com/office/drawing/2014/main" val="408333438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1208517428"/>
                    </a:ext>
                  </a:extLst>
                </a:gridCol>
                <a:gridCol w="3965511">
                  <a:extLst>
                    <a:ext uri="{9D8B030D-6E8A-4147-A177-3AD203B41FA5}">
                      <a16:colId xmlns:a16="http://schemas.microsoft.com/office/drawing/2014/main" val="3978330148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3858312559"/>
                    </a:ext>
                  </a:extLst>
                </a:gridCol>
                <a:gridCol w="1191844">
                  <a:extLst>
                    <a:ext uri="{9D8B030D-6E8A-4147-A177-3AD203B41FA5}">
                      <a16:colId xmlns:a16="http://schemas.microsoft.com/office/drawing/2014/main" val="3441503929"/>
                    </a:ext>
                  </a:extLst>
                </a:gridCol>
              </a:tblGrid>
              <a:tr h="311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перечня пород, используемых в процессах лесовосстановления и лесоразведения.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мер по использованию запасов древесины погибших и поврежденных насаждений.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Диверсификация целей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лесоуправления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получения лесных продуктов и услуг.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Лесной План Ленобласти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4547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6645" y="1143000"/>
            <a:ext cx="87803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1156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приоритетных адаптационных мероприятий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3DAE94E-22AE-47EF-ACD8-A2EFDB300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51859"/>
              </p:ext>
            </p:extLst>
          </p:nvPr>
        </p:nvGraphicFramePr>
        <p:xfrm>
          <a:off x="177282" y="569167"/>
          <a:ext cx="11878683" cy="3948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477">
                  <a:extLst>
                    <a:ext uri="{9D8B030D-6E8A-4147-A177-3AD203B41FA5}">
                      <a16:colId xmlns:a16="http://schemas.microsoft.com/office/drawing/2014/main" val="462102645"/>
                    </a:ext>
                  </a:extLst>
                </a:gridCol>
                <a:gridCol w="3872531">
                  <a:extLst>
                    <a:ext uri="{9D8B030D-6E8A-4147-A177-3AD203B41FA5}">
                      <a16:colId xmlns:a16="http://schemas.microsoft.com/office/drawing/2014/main" val="2207091102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1906445075"/>
                    </a:ext>
                  </a:extLst>
                </a:gridCol>
                <a:gridCol w="3787755">
                  <a:extLst>
                    <a:ext uri="{9D8B030D-6E8A-4147-A177-3AD203B41FA5}">
                      <a16:colId xmlns:a16="http://schemas.microsoft.com/office/drawing/2014/main" val="2467504572"/>
                    </a:ext>
                  </a:extLst>
                </a:gridCol>
                <a:gridCol w="104140">
                  <a:extLst>
                    <a:ext uri="{9D8B030D-6E8A-4147-A177-3AD203B41FA5}">
                      <a16:colId xmlns:a16="http://schemas.microsoft.com/office/drawing/2014/main" val="1830995911"/>
                    </a:ext>
                  </a:extLst>
                </a:gridCol>
                <a:gridCol w="1437918">
                  <a:extLst>
                    <a:ext uri="{9D8B030D-6E8A-4147-A177-3AD203B41FA5}">
                      <a16:colId xmlns:a16="http://schemas.microsoft.com/office/drawing/2014/main" val="3087802069"/>
                    </a:ext>
                  </a:extLst>
                </a:gridCol>
                <a:gridCol w="1211760">
                  <a:extLst>
                    <a:ext uri="{9D8B030D-6E8A-4147-A177-3AD203B41FA5}">
                      <a16:colId xmlns:a16="http://schemas.microsoft.com/office/drawing/2014/main" val="2755358809"/>
                    </a:ext>
                  </a:extLst>
                </a:gridCol>
              </a:tblGrid>
              <a:tr h="6883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N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Наименование 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Вид документа и ожидаемый 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Потребность в ресурсах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Исполнитель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12276811"/>
                  </a:ext>
                </a:extLst>
              </a:tr>
              <a:tr h="510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(тыс. 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74450"/>
                  </a:ext>
                </a:extLst>
              </a:tr>
              <a:tr h="452856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Оптимизация работ по адаптации к изменениям климата в сфере лесного хозяйства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23078730"/>
                  </a:ext>
                </a:extLst>
              </a:tr>
              <a:tr h="229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мер пожарной безопасности в лесах, в том числе предупреждения лесных пожаров, мониторинга пожарной опасности в лесах и лесных пожаров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ГП «ООС Ленобласти»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Результат: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лесных пожаров, ликвидированных в течение первых суток с момента обнаружения, в общем количестве лесных пожаров – 85,1%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3530560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919AD2-1F19-3D3E-D658-2F56FC232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65005"/>
              </p:ext>
            </p:extLst>
          </p:nvPr>
        </p:nvGraphicFramePr>
        <p:xfrm>
          <a:off x="176643" y="3965510"/>
          <a:ext cx="11879318" cy="325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474">
                  <a:extLst>
                    <a:ext uri="{9D8B030D-6E8A-4147-A177-3AD203B41FA5}">
                      <a16:colId xmlns:a16="http://schemas.microsoft.com/office/drawing/2014/main" val="1439365"/>
                    </a:ext>
                  </a:extLst>
                </a:gridCol>
                <a:gridCol w="3913574">
                  <a:extLst>
                    <a:ext uri="{9D8B030D-6E8A-4147-A177-3AD203B41FA5}">
                      <a16:colId xmlns:a16="http://schemas.microsoft.com/office/drawing/2014/main" val="4083334385"/>
                    </a:ext>
                  </a:extLst>
                </a:gridCol>
                <a:gridCol w="749009">
                  <a:extLst>
                    <a:ext uri="{9D8B030D-6E8A-4147-A177-3AD203B41FA5}">
                      <a16:colId xmlns:a16="http://schemas.microsoft.com/office/drawing/2014/main" val="1208517428"/>
                    </a:ext>
                  </a:extLst>
                </a:gridCol>
                <a:gridCol w="3913574">
                  <a:extLst>
                    <a:ext uri="{9D8B030D-6E8A-4147-A177-3AD203B41FA5}">
                      <a16:colId xmlns:a16="http://schemas.microsoft.com/office/drawing/2014/main" val="3978330148"/>
                    </a:ext>
                  </a:extLst>
                </a:gridCol>
                <a:gridCol w="1413755">
                  <a:extLst>
                    <a:ext uri="{9D8B030D-6E8A-4147-A177-3AD203B41FA5}">
                      <a16:colId xmlns:a16="http://schemas.microsoft.com/office/drawing/2014/main" val="3858312559"/>
                    </a:ext>
                  </a:extLst>
                </a:gridCol>
                <a:gridCol w="1195932">
                  <a:extLst>
                    <a:ext uri="{9D8B030D-6E8A-4147-A177-3AD203B41FA5}">
                      <a16:colId xmlns:a16="http://schemas.microsoft.com/office/drawing/2014/main" val="3441503929"/>
                    </a:ext>
                  </a:extLst>
                </a:gridCol>
              </a:tblGrid>
              <a:tr h="3250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планов тушения лесных пожаров в связи с увеличением частоты возникновения (лесных) пожаров в лесах и площадей, пройденных пожарами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лесных дорог, предназначенных для охраны лесов от пожаров, км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Сводный план тушения лесных пожаров Ленобласти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Лесной План Результат: 28,8 км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62,16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4547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88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6645" y="1143000"/>
            <a:ext cx="87803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4563" y="19615"/>
            <a:ext cx="10319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приоритетных адаптационных мероприятий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56F67E6-09B5-BE66-9142-B0FC98B7E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53106"/>
              </p:ext>
            </p:extLst>
          </p:nvPr>
        </p:nvGraphicFramePr>
        <p:xfrm>
          <a:off x="102637" y="485193"/>
          <a:ext cx="11912717" cy="6384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587">
                  <a:extLst>
                    <a:ext uri="{9D8B030D-6E8A-4147-A177-3AD203B41FA5}">
                      <a16:colId xmlns:a16="http://schemas.microsoft.com/office/drawing/2014/main" val="2212877565"/>
                    </a:ext>
                  </a:extLst>
                </a:gridCol>
                <a:gridCol w="5387768">
                  <a:extLst>
                    <a:ext uri="{9D8B030D-6E8A-4147-A177-3AD203B41FA5}">
                      <a16:colId xmlns:a16="http://schemas.microsoft.com/office/drawing/2014/main" val="1392097453"/>
                    </a:ext>
                  </a:extLst>
                </a:gridCol>
                <a:gridCol w="944902">
                  <a:extLst>
                    <a:ext uri="{9D8B030D-6E8A-4147-A177-3AD203B41FA5}">
                      <a16:colId xmlns:a16="http://schemas.microsoft.com/office/drawing/2014/main" val="219429083"/>
                    </a:ext>
                  </a:extLst>
                </a:gridCol>
                <a:gridCol w="3628996">
                  <a:extLst>
                    <a:ext uri="{9D8B030D-6E8A-4147-A177-3AD203B41FA5}">
                      <a16:colId xmlns:a16="http://schemas.microsoft.com/office/drawing/2014/main" val="2036215660"/>
                    </a:ext>
                  </a:extLst>
                </a:gridCol>
                <a:gridCol w="1028073">
                  <a:extLst>
                    <a:ext uri="{9D8B030D-6E8A-4147-A177-3AD203B41FA5}">
                      <a16:colId xmlns:a16="http://schemas.microsoft.com/office/drawing/2014/main" val="2760543483"/>
                    </a:ext>
                  </a:extLst>
                </a:gridCol>
                <a:gridCol w="537391">
                  <a:extLst>
                    <a:ext uri="{9D8B030D-6E8A-4147-A177-3AD203B41FA5}">
                      <a16:colId xmlns:a16="http://schemas.microsoft.com/office/drawing/2014/main" val="114123055"/>
                    </a:ext>
                  </a:extLst>
                </a:gridCol>
              </a:tblGrid>
              <a:tr h="53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8.3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Прочистка просек и уход за противопожарными разрывами,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Результат: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1 000,0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3 000,0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Комитет по природным ресурсам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1759561550"/>
                  </a:ext>
                </a:extLst>
              </a:tr>
              <a:tr h="574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8.4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Устройство противопожарных минерализованных полос,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ежегодно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781,0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3 378,3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Комитет по природным ресурсам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2149797393"/>
                  </a:ext>
                </a:extLst>
              </a:tr>
              <a:tr h="574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8.5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Прочистка противопожарных минерализованных полос и их обновление (уход), км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7 095,0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15 378,5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Комитет по природным ресурсам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1559722112"/>
                  </a:ext>
                </a:extLst>
              </a:tr>
              <a:tr h="574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8.6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Мониторинг пожарной опасности в лесах и лесных пожаров, 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571728,8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32 337,3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Комитет по природным ресурсам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630327527"/>
                  </a:ext>
                </a:extLst>
              </a:tr>
              <a:tr h="84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8.7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Установка и размещение стендов, знаков и указателей, содержащих информацию о мерах пожарной безопасности в лесах, шт.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Результат: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1 767,0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7 672,1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 dirty="0">
                          <a:effectLst/>
                        </a:rPr>
                        <a:t>Комитет по природным ресурсам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1656637630"/>
                  </a:ext>
                </a:extLst>
              </a:tr>
              <a:tr h="84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Совершенствование системы лесопатологического обследования: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лесопатологические обследования, 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12 000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317 760,0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 dirty="0">
                          <a:effectLst/>
                        </a:rPr>
                        <a:t>Комитет по природным ресурсам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547246075"/>
                  </a:ext>
                </a:extLst>
              </a:tr>
              <a:tr h="1281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Совершенствование мер по предупреждению распространения вредных организмов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ежегодно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Отношение площади лесовосстановления и лесоразведения к площади вырубленных и погибших лесных насаждений 100% к 2024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 dirty="0">
                          <a:effectLst/>
                        </a:rPr>
                        <a:t>Комитет по природным ресурсам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2229427412"/>
                  </a:ext>
                </a:extLst>
              </a:tr>
              <a:tr h="574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Профилактические мероприятия по защите лесов: наземные меры борьбы, 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4570,0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30 253,4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Комитет по природным ресурсам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3223571892"/>
                  </a:ext>
                </a:extLst>
              </a:tr>
              <a:tr h="574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Санитарно-оздоровительные мероприятия: выборочные и сплошные санитарные рубки, 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Лесной план Результат: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3470,0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5 876,5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500" dirty="0">
                          <a:effectLst/>
                        </a:rPr>
                        <a:t>Комитет по природным ресурсам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0" marR="13830" marT="22753" marB="22753"/>
                </a:tc>
                <a:extLst>
                  <a:ext uri="{0D108BD9-81ED-4DB2-BD59-A6C34878D82A}">
                    <a16:rowId xmlns:a16="http://schemas.microsoft.com/office/drawing/2014/main" val="169459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93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6645" y="1143000"/>
            <a:ext cx="87803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1156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приоритетных адаптационных мероприятий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3DAE94E-22AE-47EF-ACD8-A2EFDB300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96741"/>
              </p:ext>
            </p:extLst>
          </p:nvPr>
        </p:nvGraphicFramePr>
        <p:xfrm>
          <a:off x="177282" y="569167"/>
          <a:ext cx="11878683" cy="4806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477">
                  <a:extLst>
                    <a:ext uri="{9D8B030D-6E8A-4147-A177-3AD203B41FA5}">
                      <a16:colId xmlns:a16="http://schemas.microsoft.com/office/drawing/2014/main" val="462102645"/>
                    </a:ext>
                  </a:extLst>
                </a:gridCol>
                <a:gridCol w="3648596">
                  <a:extLst>
                    <a:ext uri="{9D8B030D-6E8A-4147-A177-3AD203B41FA5}">
                      <a16:colId xmlns:a16="http://schemas.microsoft.com/office/drawing/2014/main" val="2207091102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val="2677691473"/>
                    </a:ext>
                  </a:extLst>
                </a:gridCol>
                <a:gridCol w="3787755">
                  <a:extLst>
                    <a:ext uri="{9D8B030D-6E8A-4147-A177-3AD203B41FA5}">
                      <a16:colId xmlns:a16="http://schemas.microsoft.com/office/drawing/2014/main" val="2467504572"/>
                    </a:ext>
                  </a:extLst>
                </a:gridCol>
                <a:gridCol w="104140">
                  <a:extLst>
                    <a:ext uri="{9D8B030D-6E8A-4147-A177-3AD203B41FA5}">
                      <a16:colId xmlns:a16="http://schemas.microsoft.com/office/drawing/2014/main" val="1830995911"/>
                    </a:ext>
                  </a:extLst>
                </a:gridCol>
                <a:gridCol w="1437918">
                  <a:extLst>
                    <a:ext uri="{9D8B030D-6E8A-4147-A177-3AD203B41FA5}">
                      <a16:colId xmlns:a16="http://schemas.microsoft.com/office/drawing/2014/main" val="3087802069"/>
                    </a:ext>
                  </a:extLst>
                </a:gridCol>
                <a:gridCol w="1211760">
                  <a:extLst>
                    <a:ext uri="{9D8B030D-6E8A-4147-A177-3AD203B41FA5}">
                      <a16:colId xmlns:a16="http://schemas.microsoft.com/office/drawing/2014/main" val="2755358809"/>
                    </a:ext>
                  </a:extLst>
                </a:gridCol>
              </a:tblGrid>
              <a:tr h="6883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N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Наименование 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Вид документа и ожидаемый 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Потребность в ресурсах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Исполнитель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12276811"/>
                  </a:ext>
                </a:extLst>
              </a:tr>
              <a:tr h="510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(тыс. 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74450"/>
                  </a:ext>
                </a:extLst>
              </a:tr>
              <a:tr h="45285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Водные ресурсы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23078730"/>
                  </a:ext>
                </a:extLst>
              </a:tr>
              <a:tr h="229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мероприятий, направленных на охрану водных объектов и предотвращение негативного воздействия вод (берегоукрепление, дноуглубление, расчистка русел рек и пр.) и обеспечение безопасности гидротехнических сооружений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конец 2024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ГП «ООС Ленобласти»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Результат: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безхозяйных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ГТС в общем числе ГТС на территории ЛО – 10,2%;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расчищенных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участков р. Коваши 9,0 км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26 313,3 (ОБ)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54 200,2 (ФБ)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Комитет по природным ресурсам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3530560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919AD2-1F19-3D3E-D658-2F56FC232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47472"/>
              </p:ext>
            </p:extLst>
          </p:nvPr>
        </p:nvGraphicFramePr>
        <p:xfrm>
          <a:off x="4739951" y="6321232"/>
          <a:ext cx="727788" cy="409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98">
                  <a:extLst>
                    <a:ext uri="{9D8B030D-6E8A-4147-A177-3AD203B41FA5}">
                      <a16:colId xmlns:a16="http://schemas.microsoft.com/office/drawing/2014/main" val="1439365"/>
                    </a:ext>
                  </a:extLst>
                </a:gridCol>
                <a:gridCol w="121298">
                  <a:extLst>
                    <a:ext uri="{9D8B030D-6E8A-4147-A177-3AD203B41FA5}">
                      <a16:colId xmlns:a16="http://schemas.microsoft.com/office/drawing/2014/main" val="4083334385"/>
                    </a:ext>
                  </a:extLst>
                </a:gridCol>
                <a:gridCol w="121298">
                  <a:extLst>
                    <a:ext uri="{9D8B030D-6E8A-4147-A177-3AD203B41FA5}">
                      <a16:colId xmlns:a16="http://schemas.microsoft.com/office/drawing/2014/main" val="1208517428"/>
                    </a:ext>
                  </a:extLst>
                </a:gridCol>
                <a:gridCol w="121298">
                  <a:extLst>
                    <a:ext uri="{9D8B030D-6E8A-4147-A177-3AD203B41FA5}">
                      <a16:colId xmlns:a16="http://schemas.microsoft.com/office/drawing/2014/main" val="3978330148"/>
                    </a:ext>
                  </a:extLst>
                </a:gridCol>
                <a:gridCol w="121298">
                  <a:extLst>
                    <a:ext uri="{9D8B030D-6E8A-4147-A177-3AD203B41FA5}">
                      <a16:colId xmlns:a16="http://schemas.microsoft.com/office/drawing/2014/main" val="3858312559"/>
                    </a:ext>
                  </a:extLst>
                </a:gridCol>
                <a:gridCol w="121298">
                  <a:extLst>
                    <a:ext uri="{9D8B030D-6E8A-4147-A177-3AD203B41FA5}">
                      <a16:colId xmlns:a16="http://schemas.microsoft.com/office/drawing/2014/main" val="3441503929"/>
                    </a:ext>
                  </a:extLst>
                </a:gridCol>
              </a:tblGrid>
              <a:tr h="289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4547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67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11969" y="1007706"/>
            <a:ext cx="9573207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 работ по адаптации к изменениям климата в сфере сельского хозяйства - Комитет по агропромышленному и рыбохозяйственному комплексу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Производство и распределение электроэнергии, газа и воды - Руководители   хозяйствующих субъектов,  эксплуатирующая организация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- Комитет ЖКХ, Комитет по строительству, Комитет гос. строительного надзора и гос. экспертизы, Администрации МО, Эксплуатирующие организации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 и связь - Комитет по дорожному хозяйству, Страховые компании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управление и обеспечение безопасности - Комитет правопорядка и безопасности, Комитет специальных программ, Комитет финансов, Комитет гос. строительного надзора и гос. экспертизы, Комитет по дорожному хозяйству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Здравоохранение и предоставление социальных услуг - Комитет по здравоохранению, Комитет правопорядка и безопасности, Комитет специальных программ </a:t>
            </a:r>
            <a:endParaRPr lang="ru-RU" sz="2000" dirty="0">
              <a:latin typeface="Times New Roman" panose="02020603050405020304" pitchFamily="18" charset="0"/>
            </a:endParaRPr>
          </a:p>
          <a:p>
            <a:pPr algn="l"/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968" y="74653"/>
            <a:ext cx="1038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мероприятий, способствующих снижению углеродного следа</a:t>
            </a:r>
          </a:p>
          <a:p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на территории Ленинградской области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85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10681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44666"/>
              </p:ext>
            </p:extLst>
          </p:nvPr>
        </p:nvGraphicFramePr>
        <p:xfrm>
          <a:off x="153075" y="1280163"/>
          <a:ext cx="10764064" cy="506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846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9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ОБЩЕЭКОНОМИЧЕСКИЕ МЕРОПРИЯТИЯ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93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инвентаризации и верификации выбросов парниковых газов (далее – ПГ) на уровне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«Охрана окружающей среды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загрязнения окружающей среды Ленинградской области. Формирование баланса выбросов парниковых газов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633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экологическому образованию, воспитанию и просвещению школьников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 в рамках государственной программы Ленинградской области «Охрана окружающей среды Ленинградской области»)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мероприятий, направленных на воспитание экологической культуры населения (в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тематический праздник «День охотника Ленинградской области» в Выборге), для школьников - проведение семинаров по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экологопатриотическому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воспитанию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54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9032"/>
              </p:ext>
            </p:extLst>
          </p:nvPr>
        </p:nvGraphicFramePr>
        <p:xfrm>
          <a:off x="153073" y="189487"/>
          <a:ext cx="11845444" cy="6441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2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ЭЛЕКТРОЭНЕРГЕТИКА, ТЕПЛОСНАБЖЕНИЕ, ЖКХ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51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в составе разделов проектной документации (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утв.Постановление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Правительства РФ от 16.02.2008 N 87 «О составе разделов проектной документации и требованиях к их содержанию») раздела №10 «Мероприятия по обеспечению соблюдения требований энергетической эффективности и требований оснащенности зданий, строений и сооружений приборами учета используемых энергетических ресурсов» в рамках выполнения проектных работ по объектам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непрограммной части адресной инвестиционной программы Ленинградской области, государственных программ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выбора оптимальных архитектурных, функционально технологических, конструктивных и инженерно-технических решений и их надлежащей реализации при осуществлении строительства, реконструкции и капитального ремонта с целью обеспечения соответствия зданий, строений и сооружений требованиям энергетической эффективности и требованиям оснащенности их приборами учета используемых энергетических ресурсов.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строительству Ленинградской области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383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капитального ремонта многоквартирных домов, 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реализация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энергоэффективных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мероприятий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государственных программ Ленинградской области «Обеспечение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Ленинградской области», «Формирование городской среды и обеспечение качественным жильем граждан на территории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региональной программы капитального ремонта общего имущества в многоквартирных домах, расположенных на территории Ленинградской области, на 2014-2043 годы. Обеспечивают экономию потребления тепловой энергии в системе, снижение утечек тепла через ограждающие (утепляющие) конструкции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2043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жилищно-коммунальному хозяйству Ленинградской области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4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501995"/>
              </p:ext>
            </p:extLst>
          </p:nvPr>
        </p:nvGraphicFramePr>
        <p:xfrm>
          <a:off x="153073" y="189487"/>
          <a:ext cx="11845444" cy="609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2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ЭЛЕКТРОЭНЕРГЕТИКА, ТЕПЛОСНАБЖЕНИЕ, ЖКХ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15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финансирования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капитального ремонта за счет средств Фонда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заявок от уполномоченного органа Правительства Ленинградской области в адрес Фонда ЖКХ на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капремонта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мере подготовки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ЖКХ Ленинградской области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38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строительству и реконструкции объектов водоснабжения, водоотведения и очистки сточных 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Ленинградской области»)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и реконструкция канализационных очистных сооружений, насосных станций и коллекторов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жилищно-коммунальному хозяйству Ленинградской области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93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Перевод источников теплоснабжения на природный 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(в рамках Программы развития газоснабжения и газификации Ленинградской области на период 2021-2025 годы; Региональной программы газификации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жилищнокоммунального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хозяйства, промышленных и иных организаций Ленинградской области на 2021-2030 годы)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Перевод 115 источников теплоснабжения во всех муниципальных образованиях Ленинградской области на природный газ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2030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топливноэнергетическому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комплексу Ленинградской области, ООО «Газпром газификация»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4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94856" y="633847"/>
            <a:ext cx="779318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/>
              <a:t>Климатическая доктрина России  утверждена распоряжением Президента РФ от 17.12.2009 г. №861-рп.</a:t>
            </a:r>
          </a:p>
          <a:p>
            <a:endParaRPr lang="ru-RU" sz="1800" dirty="0"/>
          </a:p>
          <a:p>
            <a:pPr algn="ctr">
              <a:buNone/>
            </a:pPr>
            <a:r>
              <a:rPr lang="ru-RU" sz="1800" b="1" dirty="0"/>
              <a:t>Основные принципы политики в области климата</a:t>
            </a:r>
          </a:p>
          <a:p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глобальный характер интересов </a:t>
            </a:r>
            <a:r>
              <a:rPr lang="ru-RU" sz="1800" dirty="0"/>
              <a:t>России в отношении изменений климата и их последствий;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национальных интересов </a:t>
            </a:r>
            <a:r>
              <a:rPr lang="ru-RU" sz="1800" dirty="0"/>
              <a:t>при разработке и реализации политики в области климата;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ясность и информационная открытость </a:t>
            </a:r>
            <a:r>
              <a:rPr lang="ru-RU" sz="1800" dirty="0"/>
              <a:t>политики в области климата;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необходимости действий </a:t>
            </a:r>
            <a:r>
              <a:rPr lang="ru-RU" sz="1800" dirty="0"/>
              <a:t>как внутри страны, так и в рамках полноправного международного партнерства РФ в международных исследовательских программах и проектах, касающихся изменений климата;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всесторонность учета </a:t>
            </a:r>
            <a:r>
              <a:rPr lang="ru-RU" sz="1800" dirty="0"/>
              <a:t>возможных потерь и выгод, связанных с изменениями климата;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предосторожность при </a:t>
            </a:r>
            <a:r>
              <a:rPr lang="ru-RU" sz="1800" dirty="0"/>
              <a:t>планировании и реализации мер по обеспечению защищенности человека, экономики и государства от неблагоприятных последствий изменений климата.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6" y="107004"/>
            <a:ext cx="9305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Регулирование выбросов парниковых газов в России</a:t>
            </a:r>
            <a:endParaRPr lang="ru-RU" alt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FB080B-9AAD-48A9-9FD3-03FBF744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55" y="1685457"/>
            <a:ext cx="3681845" cy="51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98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38947"/>
              </p:ext>
            </p:extLst>
          </p:nvPr>
        </p:nvGraphicFramePr>
        <p:xfrm>
          <a:off x="153073" y="189487"/>
          <a:ext cx="11845444" cy="650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2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ЭЛЕКТРОЭНЕРГЕТИКА, ТЕПЛОСНАБЖЕНИЕ, ЖКХ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82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программы социальной газификации (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догазификации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Программы развития газоснабжения и газификации Ленинградской области на период 2021-2025 годы; Региональной программы газификации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жилищнокоммунального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хозяйства, промышленных и иных организаций Ленинградской области на 2021-2030 годы)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газопроводов-отводов до границ земельных участков и фактическое присоединение к существующим газораспределительным сетям газоиспользующего оборудования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2024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топливноэнергетическому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комплексу Ленинградской области, АО «Газпром газораспределение Ленинградская область»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21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систем внутреннего и уличного освещения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индивидуальных поквартирных газовых котлов с обеспечением теплоснабжения и горячего водоснабжения. Цель мероприятия: отказ от неэффективных угольных котельных и сокращение потребления энергоресурсов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топливноэнергетическому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комплексу Ленинградской области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93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автоматизированных индивидуальных тепловых пунктов в жилом фонде и учреждениях бюджетной сферы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Ленинградской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Ленинградской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топливноэнергетическому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комплексу Ленинградской области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0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5548"/>
              </p:ext>
            </p:extLst>
          </p:nvPr>
        </p:nvGraphicFramePr>
        <p:xfrm>
          <a:off x="153073" y="189487"/>
          <a:ext cx="11845444" cy="662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5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ТРАНСПОРТ </a:t>
                      </a:r>
                      <a:endParaRPr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0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заправочной инфраструктуры компримированного  природного газа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«Развитие транспортной системы Ленинградской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на компенсацию затрат, связанных со строительством АГНКС на территории Ленинградской области Цель мероприятия: увеличение количества стационарных объектов заправочной инфраструктуры компримированного природного газа, что обеспечивает снижение выбросов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Ленинградской области по транспорту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переоборудования существующей автомобильной техники, включая общественный транспорт и коммунальную технику, для использования природного газа в качестве топлива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«Развитие транспортной системы Ленинградской области»)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на компенсацию затрат, связанных переоборудования автомобильной техники для использования природного газа в качестве топлива. Цель мероприятия: стимулирование к использованию природного газа в качестве моторного топлива владельцев транспортных средств, а также обеспечение загрузки действующих и планируемых объектов заправки транспортных средств природным газом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Ленинградской области по транспорту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Закупка автобусов на газомоторном топливе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«Развитие транспортной системы Ленинградской области»)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юридическим лицам и индивидуальным предпринимателям на компенсацию части затрат на закупку автобусов на газомоторном топливе. Цель мероприятия: увеличение доли автотранспортных средств на газомоторном топливе, отвечающих требованиям энергетической эффективности в парке подвижного состава автотранспортных пассажирских предприятий.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Ленинградской области по транспорту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пилотного проекта по установке быстрых зарядных станций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«Развитие транспортной системы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в эксплуатацию 53 объектов зарядной инфраструктуры на территории Ленинградской области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2022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экономического развития и инвестиционной деятельности Ленинградской области, заинтересованные организации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развитию зарядной инфраструктуры в Ленинградской области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соответствующих государственных программ Ленинградской области)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Плана развития в Ленинградской области зарядной инфраструктуры для зарядки электрического автомобильного транспорта на период до 2024 года и на перспективу до 2030 года (утв. распоряжение Правительства Ленинградской области от 03.06.2022 № 371-р)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2030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Органы исполнительной власти Ленинградской области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0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88094"/>
              </p:ext>
            </p:extLst>
          </p:nvPr>
        </p:nvGraphicFramePr>
        <p:xfrm>
          <a:off x="153073" y="189487"/>
          <a:ext cx="11845444" cy="604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5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СЕЛЬСКОЕ ХОЗЯЙСТВО  </a:t>
                      </a:r>
                      <a:endParaRPr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0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технологических регламентов переработки и использования навоза/помета в качестве органического удобрения, планов их внесения на земельные угодья сельскохозяйственного назначения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технологическом регламенте отражаются условия и порядок проведения организационных и технико-технологических мер, обеспечивающих безопасное удаление навоза/помета из помещения для содержания животных, переработку и рентабельное использование органического удобрения на сельскохозяйственном предприятии с минимальными эмиссиями.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технико-технологических решений переработки навоза/помета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технико-технологических решений, учитывающих современные мировые тенденции проблемы утилизации органических отходов животноводства, ориентированные на отечественные экономические и природно-климатические условия, позволяющие получать органическое удобрение.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и строительство новых молочно-товарных ферм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Технологическое проектирование с внедрением ресурсосберегающих технологий, позволяющих значительно сократить расход эл. энергии на охлаждение молока и отопление помещений.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повышению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фермах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приборов учета эл. энергии, частотных регуляторов, рекуператоров тепла, позволяющих снизить расход эл. энергии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сокращению расхода воды на фермах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расхода воды на различные нужды, анализ и рекомендации по сокращению водопотребления и выхода стоков. Реализуется за счет финансирования программы исследований Института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агроинженерных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экологических проблем сельскохозяйственного производства – филиала ФГБНУ Федеральный научный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агроинженерный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центр ВИМ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80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34534"/>
              </p:ext>
            </p:extLst>
          </p:nvPr>
        </p:nvGraphicFramePr>
        <p:xfrm>
          <a:off x="153073" y="189487"/>
          <a:ext cx="11845444" cy="63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5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СЕЛЬСКОЕ ХОЗЯЙСТВО  </a:t>
                      </a:r>
                      <a:endParaRPr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0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проектно-технологических решений по закладке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плодовоягодных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садов в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Закладка садов плодовых культур с освоением современных технологий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питомниководства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обеспечивающих поглощение СО2 , сокращение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трудозатрат. Реализуется за счет крестьянских/фермерских хозяйств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2024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 к органическому типу производства продукции растениеводства (в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при интенсивном производстве)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энергосберегающих,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биологизированных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экологически безопасных технологий и технологических приемов, комплексов машин и оборудования, обеспечивающих повышение гумуса почв за счет поглощения СО2 Реализуется за счет финансирования программы исследований Института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агроинженерных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экологических проблем сельскохозяйственного производства – филиала ФГБНУ Федеральный научный 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агроинженерный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центр ВИМ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2025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частным инвестором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57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ОБРАЩЕНИЕ С ОТХОДАМИ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37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мест (площадок) накопления твердых коммунальных отходов емкостями для раздельного накопления твердых коммунальных отходов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области» Охрана окружающей среды Ленинградской области», Региональный проект «Чистая страна»(Ленинградская область))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закупки контейнеров для раздельного накопления твердых коммунальных отходов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Ленинградской области по обращению с отходами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5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мероприятия по ликвидации выявленных на 01.01.2018 несанкционированных свалок в границах городов Ленинградской области: - свалка в г. городе Светогорск - свалка в г. городе Приозерск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области» Охрана окружающей среды Ленинградской области», Региональный проект «Чистая страна»(Ленинградская область))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проектной документации, прохождение государственной экологической экспертизы и государственной экспертизы, рекультивация свалки.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2024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Ленинградской области по обращению с отходами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6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55" y="212035"/>
            <a:ext cx="8596312" cy="7659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способствующих снижению углеродного следа на территории Ленинградской области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7705"/>
              </p:ext>
            </p:extLst>
          </p:nvPr>
        </p:nvGraphicFramePr>
        <p:xfrm>
          <a:off x="153073" y="189487"/>
          <a:ext cx="11845444" cy="551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5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проводимых работ в рамках мероприятия, цель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ответственного исполнителя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21">
                <a:tc grid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ЛЕСНОЕ ХОЗЯЙСТВО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0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Актуализация Лесного плана Ленинградской области (продление на период до 2040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«Охрана окружающей среды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Лесного планирование, определение мероприятий по осуществлению планируемого освоения лесов и зоны интенсивности такого освоения. Мероприятия плана, направленны на: увеличение лесистости территории, увеличение площади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лесовосстановления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снижение потерь углерода, увеличение площади ценных лесов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января 2029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20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приоритетного проекта «Тропа 47»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«Охрана окружающей среды Ленинградской области»)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обустройство 47 экологических маршрутов на ООПТ Ленинградской области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конца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7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 по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лесовосстановлению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лесоразведению на территории земель лесного фонда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«Охрана окружающей среды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 по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лесовосстановлению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лесосеках пройденных сплошными рубками, а также работ по лесоразведению на участках, на которых ранее леса не произрастали. Цель мероприятия: достичь соотношения площади вырубленных и погибших насаждений к площади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лесовосстановления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лесоразведения в 2024 году в размере 100%. Снижение потерь углерода при вырубках.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декабря 2024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05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мер пожарной безопасности и тушение лесных пожаров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Реализуемое (в рамках государственной программы Ленинградской области «Охрана окружающей среды Ленинградской области»)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охраны лесов от пожаров выполняется комплекс мероприятий, направленных на недопущение ухудшения пожароопасной обстановки в целом, возникновения крупных лесных пожаров и на оперативное тушение уже возникших пожаров в течение первых суток.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области, МЧС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3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6645" y="1143000"/>
            <a:ext cx="8780319" cy="601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наших лесов.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Запрет на экспорт необработанной древесины и утилизация отходов деревообработки</a:t>
            </a:r>
            <a:r>
              <a:rPr lang="ru-RU" sz="2000" dirty="0">
                <a:solidFill>
                  <a:srgbClr val="99CA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2000" dirty="0"/>
              <a:t> Нужно усилить лесную службу для проведения санитарных вырубок, воспроизводства лесов и их охраны.</a:t>
            </a:r>
          </a:p>
          <a:p>
            <a:r>
              <a:rPr lang="ru-RU" sz="2000" dirty="0"/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экологически безопасных способов утилизации </a:t>
            </a:r>
            <a:r>
              <a:rPr lang="ru-RU" sz="2000" dirty="0"/>
              <a:t>органических отходов и, особенно, пищевых отходов. Увеличение доли утилизации отходов с получением продукции или энергии и сокращение размещения отходов на полигонах. После прекращения размещения отходов на полигонах необходима их рекультивация с очисткой полигонного фильтрата и утилизацией биогаза.</a:t>
            </a:r>
          </a:p>
          <a:p>
            <a:r>
              <a:rPr lang="ru-RU" sz="2000" dirty="0"/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промышленности </a:t>
            </a:r>
            <a:r>
              <a:rPr lang="ru-RU" sz="2000" dirty="0"/>
              <a:t>с ликвидацией устаревших производств и внедрением современных малоотходных технологий.</a:t>
            </a:r>
          </a:p>
          <a:p>
            <a:r>
              <a:rPr lang="ru-RU" sz="2000" dirty="0"/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атомной и водородной </a:t>
            </a:r>
            <a:r>
              <a:rPr lang="ru-RU" sz="2000" dirty="0"/>
              <a:t>энергетики. </a:t>
            </a:r>
          </a:p>
          <a:p>
            <a:r>
              <a:rPr lang="ru-RU" sz="2000" dirty="0"/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азработка способов поглощения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СО</a:t>
            </a:r>
            <a:r>
              <a:rPr lang="ru-RU" sz="1800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   </a:t>
            </a:r>
            <a:r>
              <a:rPr lang="ru-RU" sz="2000" dirty="0"/>
              <a:t>из атмосферы с закачкой его в отработанные нефтяные пласты. По оценкам экспертов, через несколько лет такие технологии станут более значимым источником доходов нефтяных компаний, чем добыча нефти.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11565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Резервы сокращения выбросов без значительного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ограничения промышленного развития: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09C51D5-D72B-464B-A0F6-3C9F6C7F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74" y="4343401"/>
            <a:ext cx="3240999" cy="24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E13D5E5-DCBF-4AD2-9F02-DE92CF10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70" y="0"/>
            <a:ext cx="3137329" cy="28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41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1E8E3-0748-3C4E-B09E-77B356331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050" y="1976439"/>
            <a:ext cx="7767638" cy="18415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 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Ваших инициатив в 202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99E424-F377-6849-B0C6-27D325708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429001"/>
            <a:ext cx="7767638" cy="31448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Общественная палата Ленинградской области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МОО «Природоохранный союз»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СПбРО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Российская экологическая академия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hlinkClick r:id="rId2"/>
              </a:rPr>
              <a:t>prirodasouz@yandex.ru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hlinkClick r:id="rId3"/>
              </a:rPr>
              <a:t>www.nature-union.ru</a:t>
            </a:r>
            <a:endParaRPr lang="en-US" sz="2400" b="1" i="1" dirty="0">
              <a:solidFill>
                <a:schemeClr val="tx1"/>
              </a:solidFill>
              <a:latin typeface="Calibri" pitchFamily="34" charset="0"/>
              <a:ea typeface="SwiftC Regular"/>
              <a:cs typeface="SwiftC Regular"/>
              <a:hlinkClick r:id="rId3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http://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hlinkClick r:id="rId4"/>
              </a:rPr>
              <a:t>oplo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hlinkClick r:id="rId4"/>
              </a:rPr>
              <a:t>.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hlinkClick r:id="rId4"/>
              </a:rPr>
              <a:t>ru</a:t>
            </a:r>
            <a:endParaRPr lang="ru-RU" sz="2400" b="1" i="1" dirty="0">
              <a:solidFill>
                <a:schemeClr val="tx1"/>
              </a:solidFill>
              <a:latin typeface="Calibri" pitchFamily="34" charset="0"/>
              <a:ea typeface="SwiftC Regular"/>
              <a:cs typeface="SwiftC Regular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i="1" dirty="0"/>
          </a:p>
        </p:txBody>
      </p:sp>
      <p:pic>
        <p:nvPicPr>
          <p:cNvPr id="39939" name="Picture 6" descr="E:\Природоохранный союз\Разное\отправить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950" y="123827"/>
            <a:ext cx="20701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1136" y="225425"/>
            <a:ext cx="1496725" cy="136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F7A83-4C47-484D-AED3-C59F506E8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2" y="653025"/>
            <a:ext cx="2915816" cy="967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31666"/>
            <a:ext cx="8229600" cy="4326334"/>
          </a:xfrm>
          <a:prstGeom prst="rect">
            <a:avLst/>
          </a:prstGeom>
        </p:spPr>
      </p:pic>
      <p:sp>
        <p:nvSpPr>
          <p:cNvPr id="5122" name="AutoShape 2" descr="Государственный гидрологический (болотный) заказник регионального значения &amp;quot; Юпяужсу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Государственный гидрологический (болотный) заказник регионального значения &amp;quot; Юпяужсу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Государственный гидрологический (болотный) заказник регионального значения &amp;quot; Юпяужсу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3232" y="299238"/>
            <a:ext cx="5723844" cy="536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Карбоновые полигоны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5" y="4898048"/>
            <a:ext cx="3199943" cy="17999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01108" y="957508"/>
            <a:ext cx="9082856" cy="957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none" dirty="0"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Правительством РФ утверждена Федеральная научно-техническая программа в области экологического развития РФ и климатических изменений на 2021 - 2030 годы (Постановление Правительства РФ от 08.02.2022  N 133)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358" y="1789505"/>
            <a:ext cx="116877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rebuchet MS" panose="020B0603020202020204" pitchFamily="34" charset="0"/>
                <a:cs typeface="Times New Roman" pitchFamily="18" charset="0"/>
              </a:rPr>
              <a:t>В качестве задач программы определено создание наукоемких технологических решений, направленных на: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rebuchet MS" panose="020B0603020202020204" pitchFamily="34" charset="0"/>
                <a:cs typeface="Times New Roman" pitchFamily="18" charset="0"/>
              </a:rPr>
              <a:t>обеспечение экологической безопасности, улучшение состояния окружающей среды;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rebuchet MS" panose="020B0603020202020204" pitchFamily="34" charset="0"/>
                <a:cs typeface="Times New Roman" pitchFamily="18" charset="0"/>
              </a:rPr>
              <a:t>изучение климата, механизмов адаптации к климатическим изменениям и их последствиям;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rebuchet MS" panose="020B0603020202020204" pitchFamily="34" charset="0"/>
                <a:cs typeface="Times New Roman" pitchFamily="18" charset="0"/>
              </a:rPr>
              <a:t>обеспечение устойчивого и сбалансированного социально-экономического развития РФ с низким уровнем выбросов парниковых газов путем проведения исследований источников эмиссии и поглотителей парниковых газов и принятия мер по уменьшению негативного воздействия таких газов на окружающую среду.</a:t>
            </a:r>
          </a:p>
          <a:p>
            <a:endParaRPr lang="ru-RU" sz="1400" dirty="0">
              <a:latin typeface="Trebuchet MS" panose="020B0603020202020204" pitchFamily="34" charset="0"/>
              <a:cs typeface="Times New Roman" pitchFamily="18" charset="0"/>
            </a:endParaRPr>
          </a:p>
          <a:p>
            <a:r>
              <a:rPr lang="ru-RU" sz="1400" dirty="0">
                <a:latin typeface="Trebuchet MS" panose="020B0603020202020204" pitchFamily="34" charset="0"/>
                <a:cs typeface="Times New Roman" pitchFamily="18" charset="0"/>
              </a:rPr>
              <a:t>Реализация программы будет осуществляться по следующим направлениям: </a:t>
            </a:r>
            <a: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мониторинг и прогнозирование состояния окружающей среды и климата; смягчение антропогенного воздействия на окружающую среду и климат; адаптация экологических систем, населения и отраслей экономики к климатическим изменениям.</a:t>
            </a:r>
          </a:p>
          <a:p>
            <a:endParaRPr lang="en-US" sz="1400" dirty="0">
              <a:latin typeface="Trebuchet MS" panose="020B0603020202020204" pitchFamily="34" charset="0"/>
              <a:cs typeface="Times New Roman" pitchFamily="18" charset="0"/>
            </a:endParaRPr>
          </a:p>
          <a:p>
            <a:r>
              <a:rPr lang="ru-RU" sz="1400" dirty="0">
                <a:latin typeface="Trebuchet MS" panose="020B0603020202020204" pitchFamily="34" charset="0"/>
                <a:cs typeface="Times New Roman" pitchFamily="18" charset="0"/>
              </a:rPr>
              <a:t>Среди ожидаемых результатов программы обозначены, в частности, разработка системы климатического мониторинга гидросферы суши, ледников, многолетней мерзлоты, наземного покрова и почв, а также системы моделирования для управления погодно-климатическими и экологическими рисками для социальной сферы и экономики.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2472" y="5004077"/>
            <a:ext cx="8641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rebuchet MS" panose="020B0603020202020204" pitchFamily="34" charset="0"/>
                <a:cs typeface="Times New Roman" pitchFamily="18" charset="0"/>
              </a:rPr>
              <a:t>Например, площадь земель лесного фонда Республики Карелия — 14,5 млн га,  </a:t>
            </a:r>
          </a:p>
          <a:p>
            <a:pPr algn="just"/>
            <a:r>
              <a:rPr lang="ru-RU" sz="1600" dirty="0">
                <a:latin typeface="Trebuchet MS" panose="020B0603020202020204" pitchFamily="34" charset="0"/>
                <a:cs typeface="Times New Roman" pitchFamily="18" charset="0"/>
              </a:rPr>
              <a:t>болота и заболоченные леса занимают 3,6 млн. га и 1,8 </a:t>
            </a:r>
            <a:r>
              <a:rPr lang="ru-RU" sz="1600" dirty="0" err="1">
                <a:latin typeface="Trebuchet MS" panose="020B0603020202020204" pitchFamily="34" charset="0"/>
                <a:cs typeface="Times New Roman" pitchFamily="18" charset="0"/>
              </a:rPr>
              <a:t>млн</a:t>
            </a:r>
            <a:r>
              <a:rPr lang="ru-RU" sz="1600" dirty="0">
                <a:latin typeface="Trebuchet MS" panose="020B0603020202020204" pitchFamily="34" charset="0"/>
                <a:cs typeface="Times New Roman" pitchFamily="18" charset="0"/>
              </a:rPr>
              <a:t> га.</a:t>
            </a:r>
            <a:endParaRPr lang="ru-RU" sz="1600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Республика Карелия является территорией со значительным преобладанием депонирования парниковых газов на их эмиссиями.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Кроме того, в РК создается карбоновый полигон для мониторинга и прогнозирования состояния окружающей среды, а также разрабатываются технологии по «связыванию» углерода атмосферы.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CDD52C-A0A0-4E04-989A-D2ED08736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2"/>
            <a:ext cx="2915816" cy="9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9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8" y="2531666"/>
            <a:ext cx="11942642" cy="4326334"/>
          </a:xfrm>
          <a:prstGeom prst="rect">
            <a:avLst/>
          </a:prstGeom>
        </p:spPr>
      </p:pic>
      <p:sp>
        <p:nvSpPr>
          <p:cNvPr id="5122" name="AutoShape 2" descr="Государственный гидрологический (болотный) заказник регионального значения &amp;quot; Юпяужсу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Государственный гидрологический (болотный) заказник регионального значения &amp;quot; Юпяужсу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Государственный гидрологический (болотный) заказник регионального значения &amp;quot; Юпяужсуо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01411" y="93072"/>
            <a:ext cx="7445829" cy="86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/>
              <a:t>Стратегический план по снижению </a:t>
            </a:r>
            <a:r>
              <a:rPr lang="ru-RU" sz="2400" b="1" dirty="0" err="1"/>
              <a:t>углеродоемкости</a:t>
            </a:r>
            <a:r>
              <a:rPr lang="ru-RU" sz="2400" b="1" dirty="0"/>
              <a:t> экономики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01108" y="957508"/>
            <a:ext cx="8867431" cy="620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Региональный план адаптации к изменениям климата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358" y="1789505"/>
            <a:ext cx="11687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настоящее время в Ленинградской области прорабатываются предложения для включения в Региональный план адаптации к изменениям климата (далее – План). </a:t>
            </a:r>
          </a:p>
          <a:p>
            <a:r>
              <a:rPr lang="ru-RU" dirty="0"/>
              <a:t>Формирование проекта Плана и его утверждение будет осуществлено до конца 2022 года (письмо Комитета </a:t>
            </a:r>
            <a:r>
              <a:rPr lang="ru-RU" dirty="0" err="1"/>
              <a:t>ЭРиИД</a:t>
            </a:r>
            <a:r>
              <a:rPr lang="ru-RU" dirty="0"/>
              <a:t> ЛО от 23.09.22 № КЭР-2-83/73/2022)</a:t>
            </a:r>
            <a:endParaRPr lang="ru-RU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358" y="3172407"/>
            <a:ext cx="11619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целях реализации задач по </a:t>
            </a:r>
            <a:r>
              <a:rPr lang="ru-RU" b="1" dirty="0"/>
              <a:t>достижению углеродной нейтральности </a:t>
            </a:r>
            <a:r>
              <a:rPr lang="ru-RU" dirty="0"/>
              <a:t>в Ленинградской области в 2021 году было принято решение о разработке </a:t>
            </a:r>
            <a:r>
              <a:rPr lang="ru-RU" b="1" dirty="0"/>
              <a:t>Стратегического плана по снижению </a:t>
            </a:r>
            <a:r>
              <a:rPr lang="ru-RU" b="1" dirty="0" err="1"/>
              <a:t>углеродоемкости</a:t>
            </a:r>
            <a:r>
              <a:rPr lang="ru-RU" b="1" dirty="0"/>
              <a:t> экономики Ленинградской области до 2040 года.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Существенное влияние на объемы выбросов парниковых газов в регионе оказывает сектор энергетики и промышленности (почти </a:t>
            </a:r>
            <a:r>
              <a:rPr lang="ru-RU" b="1" dirty="0"/>
              <a:t>80% в общем балансе парниковых газов</a:t>
            </a:r>
            <a:r>
              <a:rPr lang="ru-RU" dirty="0"/>
              <a:t>). Мероприятия по декарбонизации этих двух сфер достаточны </a:t>
            </a:r>
            <a:r>
              <a:rPr lang="ru-RU" dirty="0" err="1"/>
              <a:t>капиталоемки</a:t>
            </a:r>
            <a:r>
              <a:rPr lang="ru-RU" dirty="0"/>
              <a:t> и в основном завязаны на частные инвестиции. </a:t>
            </a:r>
          </a:p>
          <a:p>
            <a:pPr algn="just"/>
            <a:r>
              <a:rPr lang="ru-RU" dirty="0"/>
              <a:t>Сегодня условия внешнеполитической ситуации ограничивают развитие малого и среднего предпринимательства, как на международном, так и на региональном уровнях. Комитетом эконом- развития совместно с отраслевыми ОИВ Ленинградской области проведена </a:t>
            </a:r>
            <a:r>
              <a:rPr lang="ru-RU" b="1" dirty="0"/>
              <a:t>работа по инвентаризации существующих мероприятий государственных программ и реализуемых частных инициатив</a:t>
            </a:r>
            <a:r>
              <a:rPr lang="ru-RU" dirty="0"/>
              <a:t>, которые могут оказывать прямое или опосредованное влияние на снижение выбросов парниковых газов. 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CDD52C-A0A0-4E04-989A-D2ED08736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2"/>
            <a:ext cx="2915816" cy="9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80976" y="643813"/>
            <a:ext cx="8085947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Общее описание характерных  климатических рисков (ретроспективных 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прогнозных)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о наличии и распространенности климатических рисков опасного уровня (при наличии)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Информация о пороговых значениях для деятельности и показателе уязвимости (при наличии)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4.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Общее описание информации о зафиксированном ущербе в результате воздействия климатических рисков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июле 2010 года ураганом повреждена значительная площадь лесных насаждений ЛО.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становлено, что площадь погибших и поврежденных лесных насаждений составила 54,1 тысяч га с общим объемом погибших и поврежденных насаждений – 10,6 млн. куб. м. Ущерб лесному хозяйству в денежном эквиваленте оценен в 2,3 млрд. руб.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 2020 году произошло 264 лесных пожара площадью 90,4 га. Ущерб от лесных пожаров составил 398,845 тыс. руб.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5.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Описание новых возможностей для развития в связи с изменением климата. -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Адаптационный потенциал ЛО, обусловленный особенностями современного климата и его ожидаемых изменений, позволяет с некоторым оптимизмом относиться к возможностям приспособления области (в том числе - упреждающего) к сравнительно "медленным" изменениям климата и связанными с ними глобальным водному и продовольственному кризисам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6" y="107004"/>
            <a:ext cx="9420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 адаптации к изменениям климата Ленинградской области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Увеличены штрафы за нарушение правил пожарной безопасности в лесах">
            <a:extLst>
              <a:ext uri="{FF2B5EF4-FFF2-40B4-BE49-F238E27FC236}">
                <a16:creationId xmlns:a16="http://schemas.microsoft.com/office/drawing/2014/main" id="{4ED04F62-B689-8E18-A79A-9FF2FC37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91" y="4267169"/>
            <a:ext cx="3725740" cy="24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ниманию лесопользователей!">
            <a:extLst>
              <a:ext uri="{FF2B5EF4-FFF2-40B4-BE49-F238E27FC236}">
                <a16:creationId xmlns:a16="http://schemas.microsoft.com/office/drawing/2014/main" id="{F6AF686C-8206-809C-9CD5-B479920A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90" y="709642"/>
            <a:ext cx="3725741" cy="24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3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01336" y="1880754"/>
            <a:ext cx="7793182" cy="53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по природным ресурсам Ленинградской области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 следующие мероприятия, направленные на адаптацию к климатическим изменениям: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подготовке предложений по установлению границ зон затопления, подтопления (мероприятие реализуется в период 2016-2022 годов);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предотвращению негативного воздействия вод и обеспечению безопасности гидротехнических сооружений;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лесовосстановлению и лесоразведению, совершенствованию мер по предупреждению распространения вредных организмов, повышению эффективности охраны лесов от пожаров.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6" y="107004"/>
            <a:ext cx="9492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исполнение резолюции на письме Минэкономразвития РФ от 22.08.2022 №Д05и-26461 по вопросу подготовки Национального плана мероприятий второго этапа адаптации к изменениям климата на период до 2025 года (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№ 04-10936/2022 от 23.08.2022) 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37C66-21B7-87F7-754A-7228ED8FB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68" y="3019617"/>
            <a:ext cx="2801762" cy="37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5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80976" y="2045995"/>
            <a:ext cx="817331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реализуется в рамках государственной программы «Охрана окружающей среды Ленинградской области».</a:t>
            </a: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выполнения мероприятия - оценка изменения состояния климата в пределах территории Ленинградской области за последние 30 лет, оценка климатических рисков, определение адаптационных потребностей и адаптационных мероприятий к изменениям климата.</a:t>
            </a:r>
          </a:p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2022 год: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выполнены сбор и анализ исходных материалов,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предварительная оценка климатических рисков территории Ленинградской области,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выполнена оценка ущерба от воздействия климатических рисков за последние 30 лет. 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оказания услуги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заключенным государственным контрактом – 1 декабря 2022 года.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6" y="107004"/>
            <a:ext cx="9420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природно-климатических условий и климатических изменений на территории Ленинградской области, включая определение климатических рисков (климатической безопасности) территории и потребностей в адаптации к изменениям климата 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охраним лес – 2022">
            <a:extLst>
              <a:ext uri="{FF2B5EF4-FFF2-40B4-BE49-F238E27FC236}">
                <a16:creationId xmlns:a16="http://schemas.microsoft.com/office/drawing/2014/main" id="{BC9A9D22-4CAA-F5AF-F370-1B281CD2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1" y="4391589"/>
            <a:ext cx="3549221" cy="23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6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9774" y="1610590"/>
            <a:ext cx="74502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6" y="0"/>
            <a:ext cx="9802780" cy="100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 адаптационных мероприятий в субъекте РФ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части компетенции Комитета по природным ресурсам Ленинградской области)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A1B485-03B1-A1C7-714D-3ADB977BF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14085"/>
              </p:ext>
            </p:extLst>
          </p:nvPr>
        </p:nvGraphicFramePr>
        <p:xfrm>
          <a:off x="180975" y="883229"/>
          <a:ext cx="11751252" cy="641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06">
                  <a:extLst>
                    <a:ext uri="{9D8B030D-6E8A-4147-A177-3AD203B41FA5}">
                      <a16:colId xmlns:a16="http://schemas.microsoft.com/office/drawing/2014/main" val="2863696252"/>
                    </a:ext>
                  </a:extLst>
                </a:gridCol>
                <a:gridCol w="4772630">
                  <a:extLst>
                    <a:ext uri="{9D8B030D-6E8A-4147-A177-3AD203B41FA5}">
                      <a16:colId xmlns:a16="http://schemas.microsoft.com/office/drawing/2014/main" val="2466719624"/>
                    </a:ext>
                  </a:extLst>
                </a:gridCol>
                <a:gridCol w="1094100">
                  <a:extLst>
                    <a:ext uri="{9D8B030D-6E8A-4147-A177-3AD203B41FA5}">
                      <a16:colId xmlns:a16="http://schemas.microsoft.com/office/drawing/2014/main" val="3735433451"/>
                    </a:ext>
                  </a:extLst>
                </a:gridCol>
                <a:gridCol w="2260452">
                  <a:extLst>
                    <a:ext uri="{9D8B030D-6E8A-4147-A177-3AD203B41FA5}">
                      <a16:colId xmlns:a16="http://schemas.microsoft.com/office/drawing/2014/main" val="2159449224"/>
                    </a:ext>
                  </a:extLst>
                </a:gridCol>
                <a:gridCol w="1553917">
                  <a:extLst>
                    <a:ext uri="{9D8B030D-6E8A-4147-A177-3AD203B41FA5}">
                      <a16:colId xmlns:a16="http://schemas.microsoft.com/office/drawing/2014/main" val="2723002347"/>
                    </a:ext>
                  </a:extLst>
                </a:gridCol>
                <a:gridCol w="1644947">
                  <a:extLst>
                    <a:ext uri="{9D8B030D-6E8A-4147-A177-3AD203B41FA5}">
                      <a16:colId xmlns:a16="http://schemas.microsoft.com/office/drawing/2014/main" val="3422690653"/>
                    </a:ext>
                  </a:extLst>
                </a:gridCol>
              </a:tblGrid>
              <a:tr h="1188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мероприятия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Срок реализации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Ожидаемый результат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Объем и источник финансирования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Ожидаемый социально-экономический эффект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extLst>
                  <a:ext uri="{0D108BD9-81ED-4DB2-BD59-A6C34878D82A}">
                    <a16:rowId xmlns:a16="http://schemas.microsoft.com/office/drawing/2014/main" val="3826522857"/>
                  </a:ext>
                </a:extLst>
              </a:tr>
              <a:tr h="52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лесных дорог, предназначенных для охраны лесов от пожаров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до 2028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эффективности мер пожарной безопасности в лесах, в том числе предупреждения лесных пожаров, мониторинга пожарной опасности в лесах и лесных пожаров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Объем и источник финансирования определяются ежегодно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Уменьшение частоты возникновения (лесных) пожаров в лесах и площадей, пройденных пожарами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extLst>
                  <a:ext uri="{0D108BD9-81ED-4DB2-BD59-A6C34878D82A}">
                    <a16:rowId xmlns:a16="http://schemas.microsoft.com/office/drawing/2014/main" val="3868613875"/>
                  </a:ext>
                </a:extLst>
              </a:tr>
              <a:tr h="52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Эксплуатация лесных дорог, предназначенных для охраны лесов от пожаров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31215"/>
                  </a:ext>
                </a:extLst>
              </a:tr>
              <a:tr h="519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Прочистка просек и уход за противопожарными разрывами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7621"/>
                  </a:ext>
                </a:extLst>
              </a:tr>
              <a:tr h="519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Устройство противопожарных минерализованных полос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38398"/>
                  </a:ext>
                </a:extLst>
              </a:tr>
              <a:tr h="52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Прочистка противопожарных минерализованных полос и их обновление (уход)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43981"/>
                  </a:ext>
                </a:extLst>
              </a:tr>
              <a:tr h="519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Мониторинг пожарной опасности в лесах и лесных пожаров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75116"/>
                  </a:ext>
                </a:extLst>
              </a:tr>
              <a:tr h="1039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и размещение стендов, знаков и указателей, содержащих информацию о мерах пожарной безопасности в лесах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24900"/>
                  </a:ext>
                </a:extLst>
              </a:tr>
              <a:tr h="74405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extLst>
                  <a:ext uri="{0D108BD9-81ED-4DB2-BD59-A6C34878D82A}">
                    <a16:rowId xmlns:a16="http://schemas.microsoft.com/office/drawing/2014/main" val="374075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9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9774" y="1610590"/>
            <a:ext cx="74502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75" y="107004"/>
            <a:ext cx="11654269" cy="100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 адаптационных мероприятий в субъекте РФ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части компетенции Комитета по природным ресурсам Ленинградской области)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A1B485-03B1-A1C7-714D-3ADB977BF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68590"/>
              </p:ext>
            </p:extLst>
          </p:nvPr>
        </p:nvGraphicFramePr>
        <p:xfrm>
          <a:off x="65314" y="793102"/>
          <a:ext cx="12126685" cy="6402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837">
                  <a:extLst>
                    <a:ext uri="{9D8B030D-6E8A-4147-A177-3AD203B41FA5}">
                      <a16:colId xmlns:a16="http://schemas.microsoft.com/office/drawing/2014/main" val="2863696252"/>
                    </a:ext>
                  </a:extLst>
                </a:gridCol>
                <a:gridCol w="4648803">
                  <a:extLst>
                    <a:ext uri="{9D8B030D-6E8A-4147-A177-3AD203B41FA5}">
                      <a16:colId xmlns:a16="http://schemas.microsoft.com/office/drawing/2014/main" val="2466719624"/>
                    </a:ext>
                  </a:extLst>
                </a:gridCol>
                <a:gridCol w="1154975">
                  <a:extLst>
                    <a:ext uri="{9D8B030D-6E8A-4147-A177-3AD203B41FA5}">
                      <a16:colId xmlns:a16="http://schemas.microsoft.com/office/drawing/2014/main" val="3735433451"/>
                    </a:ext>
                  </a:extLst>
                </a:gridCol>
                <a:gridCol w="2386222">
                  <a:extLst>
                    <a:ext uri="{9D8B030D-6E8A-4147-A177-3AD203B41FA5}">
                      <a16:colId xmlns:a16="http://schemas.microsoft.com/office/drawing/2014/main" val="2159449224"/>
                    </a:ext>
                  </a:extLst>
                </a:gridCol>
                <a:gridCol w="1640377">
                  <a:extLst>
                    <a:ext uri="{9D8B030D-6E8A-4147-A177-3AD203B41FA5}">
                      <a16:colId xmlns:a16="http://schemas.microsoft.com/office/drawing/2014/main" val="2723002347"/>
                    </a:ext>
                  </a:extLst>
                </a:gridCol>
                <a:gridCol w="1736471">
                  <a:extLst>
                    <a:ext uri="{9D8B030D-6E8A-4147-A177-3AD203B41FA5}">
                      <a16:colId xmlns:a16="http://schemas.microsoft.com/office/drawing/2014/main" val="3422690653"/>
                    </a:ext>
                  </a:extLst>
                </a:gridCol>
              </a:tblGrid>
              <a:tr h="1259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мероприятия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Срок реализации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Ожидаемый результат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Объем и источник финансирования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Ожидаемый социально-экономический эффект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5" marR="54015" marT="0" marB="0"/>
                </a:tc>
                <a:extLst>
                  <a:ext uri="{0D108BD9-81ED-4DB2-BD59-A6C34878D82A}">
                    <a16:rowId xmlns:a16="http://schemas.microsoft.com/office/drawing/2014/main" val="3826522857"/>
                  </a:ext>
                </a:extLst>
              </a:tr>
              <a:tr h="14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Лесопатологические обследования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2028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системы лесопатологического обследования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и источник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финанс-ния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определяются ежегодно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частоты вспышек массового размножения вредных организмов в лесах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613875"/>
                  </a:ext>
                </a:extLst>
              </a:tr>
              <a:tr h="64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Профилактические мероприятия по защите лесов: наземные меры борьбы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2028 года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мер по предупреждению распространения вредных организмов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и источник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финанс-ния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определяются ежегодно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31215"/>
                  </a:ext>
                </a:extLst>
              </a:tr>
              <a:tr h="550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Санитарно-оздоровительные мероприятия: сплошные санитарные рубки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7621"/>
                  </a:ext>
                </a:extLst>
              </a:tr>
              <a:tr h="550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Санитарно-оздоровительные мероприятия: выборочные санитарные рубки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38398"/>
                  </a:ext>
                </a:extLst>
              </a:tr>
              <a:tr h="197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Комбинированное лесовосстановление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Рубки ухода за лесом: осветления и прочистки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Рубки ухода за лесом: прореживания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Рубки ухода за лесом: проходные рубки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2028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разновозрастных смешанных и многоярусных насаждений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и источник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финанс-ния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определяются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частоты проявления последствий экстремальных погодных явлений в лесах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54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7164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5180</TotalTime>
  <Words>4562</Words>
  <Application>Microsoft Office PowerPoint</Application>
  <PresentationFormat>Широкоэкранный</PresentationFormat>
  <Paragraphs>594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Оценка действующих планов подготовки  к климатическим изменениям на уровне региона </vt:lpstr>
      <vt:lpstr>Презентация PowerPoint</vt:lpstr>
      <vt:lpstr>Правительством РФ утверждена Федеральная научно-техническая программа в области экологического развития РФ и климатических изменений на 2021 - 2030 годы (Постановление Правительства РФ от 08.02.2022  N 133) </vt:lpstr>
      <vt:lpstr>Региональный план адаптации к изменениям климата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Перечень мероприятий, способствующих снижению углеродного следа на территории Ленинградской области  </vt:lpstr>
      <vt:lpstr>Презентация PowerPoint</vt:lpstr>
      <vt:lpstr>Благодарю за внимание!   Ждем Ваших инициатив в 2022 году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Андреева</dc:creator>
  <cp:lastModifiedBy>Пользователь</cp:lastModifiedBy>
  <cp:revision>317</cp:revision>
  <dcterms:created xsi:type="dcterms:W3CDTF">2016-12-16T10:52:20Z</dcterms:created>
  <dcterms:modified xsi:type="dcterms:W3CDTF">2022-09-26T10:51:31Z</dcterms:modified>
</cp:coreProperties>
</file>